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0287000" cy="10287000"/>
  <p:notesSz cx="6858000" cy="9144000"/>
  <p:embeddedFontLst>
    <p:embeddedFont>
      <p:font typeface="Gmarket Sans Light"/>
      <p:regular r:id="rId29"/>
    </p:embeddedFont>
    <p:embeddedFont>
      <p:font typeface="Gmarket Sans Medium"/>
      <p:regular r:id="rId30"/>
    </p:embeddedFont>
    <p:embeddedFont>
      <p:font typeface="Pretendard Light"/>
      <p:regular r:id="rId31"/>
    </p:embeddedFont>
    <p:embeddedFont>
      <p:font typeface="NanumSquare Bold"/>
      <p:bold r:id="rId32"/>
    </p:embeddedFont>
    <p:embeddedFont>
      <p:font typeface="NanumSquare"/>
      <p:regular r:id="rId33"/>
    </p:embeddedFont>
    <p:embeddedFont>
      <p:font typeface="210 Byeolchurum Regular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1.fntdata" Type="http://schemas.openxmlformats.org/officeDocument/2006/relationships/font"/><Relationship Id="rId3" Target="viewProps.xml" Type="http://schemas.openxmlformats.org/officeDocument/2006/relationships/viewProps"/><Relationship Id="rId30" Target="fonts/font2.fntdata" Type="http://schemas.openxmlformats.org/officeDocument/2006/relationships/font"/><Relationship Id="rId31" Target="fonts/font3.fntdata" Type="http://schemas.openxmlformats.org/officeDocument/2006/relationships/font"/><Relationship Id="rId32" Target="fonts/font4.fntdata" Type="http://schemas.openxmlformats.org/officeDocument/2006/relationships/font"/><Relationship Id="rId33" Target="fonts/font5.fntdata" Type="http://schemas.openxmlformats.org/officeDocument/2006/relationships/font"/><Relationship Id="rId34" Target="fonts/font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2" Target="../media/image29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2" Target="../media/image29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52.png" Type="http://schemas.openxmlformats.org/officeDocument/2006/relationships/image"/><Relationship Id="rId12" Target="../media/image56.png" Type="http://schemas.openxmlformats.org/officeDocument/2006/relationships/image"/><Relationship Id="rId2" Target="../media/image29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794000"/>
            <a:ext cx="9194800" cy="469900"/>
          </a:xfrm>
          <a:prstGeom prst="rect">
            <a:avLst/>
          </a:prstGeom>
          <a:effectLst>
            <a:outerShdw dir="5400000" dist="21960" blurRad="0">
              <a:srgbClr val="9E9E9E">
                <a:alpha val="10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2476500" y="6565900"/>
            <a:ext cx="53340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000" b="false" i="false" u="none" strike="noStrike">
                <a:solidFill>
                  <a:srgbClr val="000000"/>
                </a:solidFill>
                <a:ea typeface="Gmarket Sans Light"/>
              </a:rPr>
              <a:t>권우현</a:t>
            </a:r>
            <a:r>
              <a:rPr lang="en-US" sz="1000" b="false" i="false" u="none" strike="noStrike">
                <a:solidFill>
                  <a:srgbClr val="000000"/>
                </a:solidFill>
                <a:latin typeface="Gmarket Sans Light"/>
              </a:rPr>
              <a:t>      </a:t>
            </a:r>
            <a:r>
              <a:rPr lang="ko-KR" sz="1000" b="false" i="false" u="none" strike="noStrike">
                <a:solidFill>
                  <a:srgbClr val="000000"/>
                </a:solidFill>
                <a:ea typeface="Gmarket Sans Light"/>
              </a:rPr>
              <a:t>ㅣ</a:t>
            </a:r>
            <a:r>
              <a:rPr lang="en-US" sz="1000" b="false" i="false" u="none" strike="noStrike">
                <a:solidFill>
                  <a:srgbClr val="000000"/>
                </a:solidFill>
                <a:latin typeface="Gmarket Sans Light"/>
              </a:rPr>
              <a:t>       010-6603-8592        </a:t>
            </a:r>
            <a:r>
              <a:rPr lang="ko-KR" sz="1000" b="false" i="false" u="none" strike="noStrike">
                <a:solidFill>
                  <a:srgbClr val="000000"/>
                </a:solidFill>
                <a:ea typeface="Gmarket Sans Light"/>
              </a:rPr>
              <a:t>ㅣ</a:t>
            </a:r>
            <a:r>
              <a:rPr lang="en-US" sz="1000" b="false" i="false" u="none" strike="noStrike">
                <a:solidFill>
                  <a:srgbClr val="000000"/>
                </a:solidFill>
                <a:latin typeface="Gmarket Sans Light"/>
              </a:rPr>
              <a:t>      mfireon@naver.com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18600" y="2095500"/>
            <a:ext cx="76200" cy="977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54200" y="7264400"/>
            <a:ext cx="65913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100" b="false" i="false" u="none" strike="noStrike">
                <a:solidFill>
                  <a:srgbClr val="000000"/>
                </a:solidFill>
                <a:latin typeface="Gmarket Sans Medium"/>
              </a:rPr>
              <a:t>#</a:t>
            </a:r>
            <a:r>
              <a:rPr lang="ko-KR" sz="1100" b="false" i="false" u="none" strike="noStrike">
                <a:solidFill>
                  <a:srgbClr val="000000"/>
                </a:solidFill>
                <a:ea typeface="Gmarket Sans Medium"/>
              </a:rPr>
              <a:t>주요성과</a:t>
            </a:r>
            <a:r>
              <a:rPr lang="en-US" sz="1100" b="false" i="false" u="none" strike="noStrike">
                <a:solidFill>
                  <a:srgbClr val="000000"/>
                </a:solidFill>
                <a:latin typeface="Gmarket Sans Medium"/>
              </a:rPr>
              <a:t> #GitHub #</a:t>
            </a:r>
            <a:r>
              <a:rPr lang="ko-KR" sz="1100" b="false" i="false" u="none" strike="noStrike">
                <a:solidFill>
                  <a:srgbClr val="000000"/>
                </a:solidFill>
                <a:ea typeface="Gmarket Sans Medium"/>
              </a:rPr>
              <a:t>방학계획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44700" y="4635500"/>
            <a:ext cx="61976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100" b="false" i="false" u="none" strike="noStrike" spc="-200">
                <a:solidFill>
                  <a:srgbClr val="000000"/>
                </a:solidFill>
                <a:ea typeface="Gmarket Sans Medium"/>
              </a:rPr>
              <a:t>랩</a:t>
            </a:r>
            <a:r>
              <a:rPr lang="ko-KR" sz="6100" b="false" i="false" u="none" strike="noStrike" spc="-200">
                <a:solidFill>
                  <a:srgbClr val="9E9E9E"/>
                </a:solidFill>
                <a:ea typeface="Gmarket Sans Medium"/>
              </a:rPr>
              <a:t>세미나</a:t>
            </a:r>
            <a:r>
              <a:rPr lang="en-US" sz="6100" b="false" i="false" u="none" strike="noStrike" spc="-200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en-US" sz="6100" b="false" i="false" u="none" strike="noStrike" spc="-200">
                <a:solidFill>
                  <a:srgbClr val="9E9E9E"/>
                </a:solidFill>
                <a:latin typeface="Gmarket Sans Medium"/>
              </a:rPr>
              <a:t>0</a:t>
            </a:r>
            <a:r>
              <a:rPr lang="en-US" sz="6100" b="false" i="false" u="none" strike="noStrike" spc="-200">
                <a:solidFill>
                  <a:srgbClr val="000000"/>
                </a:solidFill>
                <a:latin typeface="Gmarket Sans Medium"/>
              </a:rPr>
              <a:t>7</a:t>
            </a:r>
            <a:r>
              <a:rPr lang="en-US" sz="6100" b="false" i="false" u="none" strike="noStrike" spc="-200">
                <a:solidFill>
                  <a:srgbClr val="9E9E9E"/>
                </a:solidFill>
                <a:latin typeface="Gmarket Sans Medium"/>
              </a:rPr>
              <a:t>. 0</a:t>
            </a:r>
            <a:r>
              <a:rPr lang="en-US" sz="6100" b="false" i="false" u="none" strike="noStrike" spc="-2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22700" y="3721100"/>
            <a:ext cx="2628900" cy="419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962400" y="3835400"/>
            <a:ext cx="23622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EcoAI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794000"/>
            <a:ext cx="9194800" cy="469900"/>
          </a:xfrm>
          <a:prstGeom prst="rect">
            <a:avLst/>
          </a:prstGeom>
          <a:effectLst>
            <a:outerShdw dir="5400000" dist="21960" blurRad="0">
              <a:srgbClr val="9E9E9E">
                <a:alpha val="10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18600" y="2095500"/>
            <a:ext cx="762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19300" y="4711700"/>
            <a:ext cx="61976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100" b="false" i="false" u="none" strike="noStrike" spc="-200">
                <a:solidFill>
                  <a:srgbClr val="787878"/>
                </a:solidFill>
                <a:latin typeface="Gmarket Sans Medium"/>
              </a:rPr>
              <a:t>Git</a:t>
            </a:r>
            <a:r>
              <a:rPr lang="en-US" sz="6100" b="false" i="false" u="none" strike="noStrike" spc="-200">
                <a:solidFill>
                  <a:srgbClr val="000000"/>
                </a:solidFill>
                <a:latin typeface="Gmarket Sans Medium"/>
              </a:rPr>
              <a:t> Hub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98044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60400" y="98552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6223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6858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6858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0"/>
            <a:ext cx="635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2374900"/>
            <a:ext cx="3733800" cy="685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21200" y="2374900"/>
            <a:ext cx="5105400" cy="2070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05000" y="15621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87878"/>
                </a:solidFill>
                <a:latin typeface="Gmarket Sans Medium"/>
              </a:rPr>
              <a:t>Git</a:t>
            </a: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 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48200" y="12192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73600" y="4610100"/>
            <a:ext cx="4927600" cy="281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-Mark Down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활용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홈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제작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-Language,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  Portfolio,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  Project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  Repository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나누어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운영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98044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60400" y="98552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6223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6858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6858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0"/>
            <a:ext cx="635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5000" y="2730500"/>
            <a:ext cx="4457700" cy="5194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05000" y="15621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87878"/>
                </a:solidFill>
                <a:latin typeface="Gmarket Sans Medium"/>
              </a:rPr>
              <a:t>Git</a:t>
            </a: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 Hub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48200" y="12192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5000" y="7988300"/>
            <a:ext cx="12065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787878"/>
                </a:solidFill>
                <a:latin typeface="Gmarket Sans Light"/>
              </a:rPr>
              <a:t>Portfolio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43500" y="2755900"/>
            <a:ext cx="4914900" cy="134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true" i="false" u="none" strike="noStrike">
                <a:solidFill>
                  <a:srgbClr val="787878"/>
                </a:solidFill>
                <a:latin typeface="Gmarket Sans Light"/>
              </a:rPr>
              <a:t>Zento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Light"/>
              </a:rPr>
              <a:t>업무를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Light"/>
              </a:rPr>
              <a:t>위주로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Light"/>
              </a:rPr>
              <a:t> Git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Light"/>
              </a:rPr>
              <a:t>관리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Light"/>
              </a:rPr>
              <a:t>중</a:t>
            </a:r>
          </a:p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market Sans Light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Gmarket Sans Light"/>
              </a:rPr>
              <a:t>주요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400" b="false" i="false" u="none" strike="noStrike">
                <a:solidFill>
                  <a:srgbClr val="787878"/>
                </a:solidFill>
                <a:ea typeface="Gmarket Sans Light"/>
              </a:rPr>
              <a:t>포트폴리오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Light"/>
              </a:rPr>
              <a:t>정리하여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Light"/>
              </a:rPr>
              <a:t>파일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Light"/>
              </a:rPr>
              <a:t>보관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98044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60400" y="98552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6223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6858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6858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0"/>
            <a:ext cx="635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6900" y="2222500"/>
            <a:ext cx="4483100" cy="401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53000" y="2362200"/>
            <a:ext cx="4648200" cy="232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92700" y="4978400"/>
            <a:ext cx="4724400" cy="4597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905000" y="15621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87878"/>
                </a:solidFill>
                <a:latin typeface="Gmarket Sans Medium"/>
              </a:rPr>
              <a:t>Git</a:t>
            </a: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 Hub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48200" y="12192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2300" y="6248400"/>
            <a:ext cx="20574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787878"/>
                </a:solidFill>
                <a:latin typeface="Gmarket Sans Light"/>
              </a:rPr>
              <a:t>Portfolio/Zento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0300" y="4699000"/>
            <a:ext cx="2400300" cy="34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787878"/>
                </a:solidFill>
                <a:latin typeface="Gmarket Sans Light"/>
              </a:rPr>
              <a:t>PLUX Model code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98044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60400" y="98552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08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6223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6858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6858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0"/>
            <a:ext cx="635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6096000"/>
            <a:ext cx="2095500" cy="279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07000" y="6108700"/>
            <a:ext cx="2095500" cy="2794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48000" y="6108700"/>
            <a:ext cx="2095500" cy="279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53300" y="6108700"/>
            <a:ext cx="2095500" cy="279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9000" y="2209800"/>
            <a:ext cx="2654300" cy="3530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905000" y="15621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87878"/>
                </a:solidFill>
                <a:latin typeface="Gmarket Sans Medium"/>
              </a:rPr>
              <a:t>Git</a:t>
            </a: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 Hub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48200" y="12192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8400" y="2222500"/>
            <a:ext cx="6121400" cy="196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en-US" sz="2600" b="false" i="false" u="none" strike="noStrike">
                <a:solidFill>
                  <a:srgbClr val="787878"/>
                </a:solidFill>
                <a:latin typeface="Gmarket Sans Light"/>
              </a:rPr>
              <a:t>AI</a:t>
            </a:r>
            <a:r>
              <a:rPr lang="ko-KR" sz="2600" b="false" i="false" u="none" strike="noStrike">
                <a:solidFill>
                  <a:srgbClr val="787878"/>
                </a:solidFill>
                <a:ea typeface="Gmarket Sans Light"/>
              </a:rPr>
              <a:t>모델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로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이미지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비디오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>
                <a:solidFill>
                  <a:srgbClr val="787878"/>
                </a:solidFill>
                <a:ea typeface="Gmarket Sans Light"/>
              </a:rPr>
              <a:t>생성</a:t>
            </a:r>
          </a:p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en-US" sz="2600" b="false" i="false" u="none" strike="noStrike">
                <a:solidFill>
                  <a:srgbClr val="787878"/>
                </a:solidFill>
                <a:latin typeface="Gmarket Sans Light"/>
              </a:rPr>
              <a:t>API </a:t>
            </a:r>
            <a:r>
              <a:rPr lang="ko-KR" sz="2600" b="false" i="false" u="none" strike="noStrike">
                <a:solidFill>
                  <a:srgbClr val="787878"/>
                </a:solidFill>
                <a:ea typeface="Gmarket Sans Light"/>
              </a:rPr>
              <a:t>호출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하여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웹으로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클라이언트에게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   Get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 Post method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제공</a:t>
            </a:r>
          </a:p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2600" b="false" i="false" u="none" strike="noStrike">
                <a:solidFill>
                  <a:srgbClr val="787878"/>
                </a:solidFill>
                <a:ea typeface="Gmarket Sans Light"/>
              </a:rPr>
              <a:t>생성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된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이미지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Light"/>
              </a:rPr>
              <a:t>비디오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>
                <a:solidFill>
                  <a:srgbClr val="787878"/>
                </a:solidFill>
                <a:ea typeface="Gmarket Sans Light"/>
              </a:rPr>
              <a:t>제공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9000" y="8915400"/>
            <a:ext cx="48895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9E9E9E"/>
                </a:solidFill>
                <a:latin typeface="Gmarket Sans Light"/>
              </a:rPr>
              <a:t>&gt; Stable-diffusion3 Model</a:t>
            </a:r>
            <a:r>
              <a:rPr lang="ko-KR" sz="1500" b="false" i="false" u="none" strike="noStrike">
                <a:solidFill>
                  <a:srgbClr val="9E9E9E"/>
                </a:solidFill>
                <a:ea typeface="Gmarket Sans Light"/>
              </a:rPr>
              <a:t>로</a:t>
            </a:r>
            <a:r>
              <a:rPr lang="en-US" sz="1500" b="false" i="false" u="none" strike="noStrike">
                <a:solidFill>
                  <a:srgbClr val="9E9E9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9E9E9E"/>
                </a:solidFill>
                <a:ea typeface="Gmarket Sans Light"/>
              </a:rPr>
              <a:t>생성된</a:t>
            </a:r>
            <a:r>
              <a:rPr lang="en-US" sz="1500" b="false" i="false" u="none" strike="noStrike">
                <a:solidFill>
                  <a:srgbClr val="9E9E9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9E9E9E"/>
                </a:solidFill>
                <a:ea typeface="Gmarket Sans Light"/>
              </a:rPr>
              <a:t>이미지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9000" y="5740400"/>
            <a:ext cx="4876800" cy="177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000" b="false" i="false" u="none" strike="sngStrike">
                <a:solidFill>
                  <a:srgbClr val="9E9E9E"/>
                </a:solidFill>
                <a:ea typeface="Gmarket Sans Light"/>
              </a:rPr>
              <a:t>노예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794000"/>
            <a:ext cx="9194800" cy="469900"/>
          </a:xfrm>
          <a:prstGeom prst="rect">
            <a:avLst/>
          </a:prstGeom>
          <a:effectLst>
            <a:outerShdw dir="5400000" dist="21960" blurRad="0">
              <a:srgbClr val="9E9E9E">
                <a:alpha val="10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18600" y="2095500"/>
            <a:ext cx="762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19300" y="4711700"/>
            <a:ext cx="61976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100" b="false" i="false" u="none" strike="noStrike">
                <a:solidFill>
                  <a:srgbClr val="787878"/>
                </a:solidFill>
                <a:latin typeface="Gmarket Sans Medium"/>
              </a:rPr>
              <a:t>AI</a:t>
            </a:r>
            <a:r>
              <a:rPr lang="en-US" sz="6100" b="false" i="false" u="none" strike="noStrike" spc="-200">
                <a:solidFill>
                  <a:srgbClr val="000000"/>
                </a:solidFill>
                <a:latin typeface="Gmarket Sans Medium"/>
              </a:rPr>
              <a:t> Tool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2743200"/>
            <a:ext cx="9626600" cy="506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74930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7700" y="75438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09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5527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26035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93040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26035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1930400"/>
            <a:ext cx="635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81400" y="4711700"/>
            <a:ext cx="9525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48300" y="4597400"/>
            <a:ext cx="1714500" cy="1054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05000" y="34925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87878"/>
                </a:solidFill>
                <a:latin typeface="Gmarket Sans Medium"/>
              </a:rPr>
              <a:t>AI </a:t>
            </a: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Tool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48200" y="31496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62500" y="4762500"/>
            <a:ext cx="762000" cy="76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65600" y="4406900"/>
            <a:ext cx="584200" cy="49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289300" y="5880100"/>
            <a:ext cx="762000" cy="762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54600" y="5549900"/>
            <a:ext cx="1435100" cy="1435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330700" y="5765800"/>
            <a:ext cx="863600" cy="990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286500" y="5753100"/>
            <a:ext cx="10033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794000"/>
            <a:ext cx="9194800" cy="469900"/>
          </a:xfrm>
          <a:prstGeom prst="rect">
            <a:avLst/>
          </a:prstGeom>
          <a:effectLst>
            <a:outerShdw dir="5400000" dist="21960" blurRad="0">
              <a:srgbClr val="9E9E9E">
                <a:alpha val="10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18600" y="2095500"/>
            <a:ext cx="762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19300" y="4711700"/>
            <a:ext cx="61976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100" b="false" i="false" u="none" strike="noStrike">
                <a:solidFill>
                  <a:srgbClr val="787878"/>
                </a:solidFill>
                <a:ea typeface="Gmarket Sans Medium"/>
              </a:rPr>
              <a:t>방학</a:t>
            </a:r>
            <a:r>
              <a:rPr lang="en-US" sz="6100" b="false" i="false" u="none" strike="noStrike" spc="-2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6100" b="false" i="false" u="none" strike="noStrike" spc="-200">
                <a:solidFill>
                  <a:srgbClr val="000000"/>
                </a:solidFill>
                <a:ea typeface="Gmarket Sans Medium"/>
              </a:rPr>
              <a:t>계획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98044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60400" y="98552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10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6223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6858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6858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0"/>
            <a:ext cx="63500" cy="800100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524000" y="2349500"/>
          <a:ext cx="7226300" cy="6172200"/>
        </p:xfrm>
        <a:graphic>
          <a:graphicData uri="http://schemas.openxmlformats.org/drawingml/2006/table">
            <a:tbl>
              <a:tblPr/>
              <a:tblGrid>
                <a:gridCol w="1028700"/>
                <a:gridCol w="1028700"/>
                <a:gridCol w="1028700"/>
                <a:gridCol w="1041400"/>
                <a:gridCol w="1016000"/>
                <a:gridCol w="1028700"/>
                <a:gridCol w="1028700"/>
              </a:tblGrid>
              <a:tr h="495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0081CC"/>
                          </a:solidFill>
                          <a:latin typeface="NanumSquare Bold"/>
                        </a:rPr>
                        <a:t>SUN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MON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TUE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WED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THU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FRI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SAT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29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4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5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6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7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8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9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12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13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14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15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16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17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18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19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20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22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23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24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25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26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27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28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29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4381500"/>
            <a:ext cx="68072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43200" y="3263900"/>
            <a:ext cx="58547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91200" y="5499100"/>
            <a:ext cx="2730500" cy="40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27200" y="6654800"/>
            <a:ext cx="6807200" cy="406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39900" y="7797800"/>
            <a:ext cx="4419600" cy="406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648200" y="12192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05000" y="15621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787878"/>
                </a:solidFill>
                <a:ea typeface="Gmarket Sans Medium"/>
              </a:rPr>
              <a:t>방학</a:t>
            </a:r>
            <a:r>
              <a:rPr lang="en-US" sz="3300" b="false" i="false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Gmarket Sans Medium"/>
              </a:rPr>
              <a:t>계획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97400" y="3136900"/>
            <a:ext cx="16510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Zento 6.30 ~ 7.11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57700" y="6540500"/>
            <a:ext cx="21590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추계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논문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작성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 (</a:t>
            </a: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예정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3500" y="1701800"/>
            <a:ext cx="168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210 Byeolchurum Regular"/>
              </a:rPr>
              <a:t>7</a:t>
            </a:r>
            <a:r>
              <a:rPr lang="ko-KR" sz="5000" b="false" i="false" u="none" strike="noStrike">
                <a:solidFill>
                  <a:srgbClr val="000000"/>
                </a:solidFill>
                <a:ea typeface="210 Byeolchurum Regular"/>
              </a:rPr>
              <a:t>월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98044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60400" y="98552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6223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6858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6858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0"/>
            <a:ext cx="63500" cy="800100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524000" y="2349500"/>
          <a:ext cx="7226300" cy="6172200"/>
        </p:xfrm>
        <a:graphic>
          <a:graphicData uri="http://schemas.openxmlformats.org/drawingml/2006/table">
            <a:tbl>
              <a:tblPr/>
              <a:tblGrid>
                <a:gridCol w="1028700"/>
                <a:gridCol w="1028700"/>
                <a:gridCol w="1028700"/>
                <a:gridCol w="1041400"/>
                <a:gridCol w="1016000"/>
                <a:gridCol w="1028700"/>
                <a:gridCol w="1028700"/>
              </a:tblGrid>
              <a:tr h="495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0081CC"/>
                          </a:solidFill>
                          <a:latin typeface="NanumSquare Bold"/>
                        </a:rPr>
                        <a:t>SUN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MON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TUE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WED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THU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FRI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SAT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27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28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29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3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4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5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6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7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8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9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10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12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13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14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15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16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17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18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19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22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23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24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25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26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27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28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29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/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78100" y="5537200"/>
            <a:ext cx="40767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6654800"/>
            <a:ext cx="68072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9900" y="7797800"/>
            <a:ext cx="6794500" cy="40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24000" y="6553200"/>
            <a:ext cx="584200" cy="495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41500" y="3289300"/>
            <a:ext cx="4419600" cy="406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27200" y="4318000"/>
            <a:ext cx="6807200" cy="406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648200" y="12192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05000" y="15621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787878"/>
                </a:solidFill>
                <a:ea typeface="Gmarket Sans Medium"/>
              </a:rPr>
              <a:t>방학</a:t>
            </a:r>
            <a:r>
              <a:rPr lang="en-US" sz="3300" b="false" i="false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Gmarket Sans Medium"/>
              </a:rPr>
              <a:t>계획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83000" y="5422900"/>
            <a:ext cx="24511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IROC </a:t>
            </a: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진행요원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 8.11 ~ 8.14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03800" y="6578600"/>
            <a:ext cx="5715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휴가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~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3500" y="1701800"/>
            <a:ext cx="168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210 Byeolchurum Regular"/>
              </a:rPr>
              <a:t>8</a:t>
            </a:r>
            <a:r>
              <a:rPr lang="ko-KR" sz="5000" b="false" i="false" u="none" strike="noStrike">
                <a:solidFill>
                  <a:srgbClr val="000000"/>
                </a:solidFill>
                <a:ea typeface="210 Byeolchurum Regular"/>
              </a:rPr>
              <a:t>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89300" y="3187700"/>
            <a:ext cx="21590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추계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논문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작성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 (</a:t>
            </a: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예정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98900" y="4216400"/>
            <a:ext cx="27813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2025 2</a:t>
            </a: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학기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방송제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 </a:t>
            </a: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기획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 (</a:t>
            </a:r>
            <a:r>
              <a:rPr lang="ko-KR" sz="3400" b="false" i="false" u="none" strike="noStrike">
                <a:solidFill>
                  <a:srgbClr val="000000"/>
                </a:solidFill>
                <a:ea typeface="210 Byeolchurum Regular"/>
              </a:rPr>
              <a:t>예정</a:t>
            </a:r>
            <a:r>
              <a:rPr lang="en-US" sz="3400" b="false" i="false" u="none" strike="noStrike">
                <a:solidFill>
                  <a:srgbClr val="000000"/>
                </a:solidFill>
                <a:latin typeface="210 Byeolchurum Regular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84700" y="2743200"/>
            <a:ext cx="5359400" cy="506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33900" y="2552700"/>
            <a:ext cx="54737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36100" y="2603500"/>
            <a:ext cx="165100" cy="16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86900" y="1930400"/>
            <a:ext cx="635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40300" y="26035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91100" y="1930400"/>
            <a:ext cx="63500" cy="800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73100" y="4305300"/>
            <a:ext cx="33274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 spc="-100">
                <a:solidFill>
                  <a:srgbClr val="000000"/>
                </a:solidFill>
                <a:latin typeface="Gmarket Sans Medium"/>
              </a:rPr>
              <a:t>CONTENTS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97400" y="4165600"/>
            <a:ext cx="5359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97400" y="5461000"/>
            <a:ext cx="53594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97400" y="6108700"/>
            <a:ext cx="53594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97400" y="6743700"/>
            <a:ext cx="53594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97400" y="4813300"/>
            <a:ext cx="53594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84700" y="3517900"/>
            <a:ext cx="53594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350000" y="3708400"/>
            <a:ext cx="3302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400" b="false" i="false" u="none" strike="noStrike" spc="-10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Gmarket Sans Medium"/>
              </a:rPr>
              <a:t>성과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64100" y="3670300"/>
            <a:ext cx="342900" cy="342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902200" y="3759200"/>
            <a:ext cx="2413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50000" y="4356100"/>
            <a:ext cx="3302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 spc="-100">
                <a:solidFill>
                  <a:srgbClr val="000000"/>
                </a:solidFill>
                <a:latin typeface="Gmarket Sans Medium"/>
              </a:rPr>
              <a:t>GitHub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64100" y="4318000"/>
            <a:ext cx="342900" cy="342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902200" y="4406900"/>
            <a:ext cx="2413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50000" y="5003800"/>
            <a:ext cx="3302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 spc="-100">
                <a:solidFill>
                  <a:srgbClr val="000000"/>
                </a:solidFill>
                <a:latin typeface="Gmarket Sans Medium"/>
              </a:rPr>
              <a:t>AI Tool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64100" y="4965700"/>
            <a:ext cx="342900" cy="342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902200" y="5054600"/>
            <a:ext cx="2413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50000" y="5651500"/>
            <a:ext cx="3302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400" b="false" i="false" u="none" strike="noStrike" spc="-100">
                <a:solidFill>
                  <a:srgbClr val="000000"/>
                </a:solidFill>
                <a:ea typeface="Gmarket Sans Medium"/>
              </a:rPr>
              <a:t>방학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Gmarket Sans Medium"/>
              </a:rPr>
              <a:t>계획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64100" y="5613400"/>
            <a:ext cx="342900" cy="3429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4902200" y="5702300"/>
            <a:ext cx="2413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324600" y="6299200"/>
            <a:ext cx="3302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 spc="-100">
                <a:solidFill>
                  <a:srgbClr val="000000"/>
                </a:solidFill>
                <a:latin typeface="Gmarket Sans Medium"/>
              </a:rPr>
              <a:t>News Review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64100" y="6261100"/>
            <a:ext cx="342900" cy="3429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4902200" y="6350000"/>
            <a:ext cx="2413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350000" y="6946900"/>
            <a:ext cx="3302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400" b="false" i="false" u="none" strike="noStrike" spc="-100">
                <a:solidFill>
                  <a:srgbClr val="000000"/>
                </a:solidFill>
                <a:ea typeface="Gmarket Sans Medium"/>
              </a:rPr>
              <a:t>마무리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64100" y="6908800"/>
            <a:ext cx="342900" cy="3429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4902200" y="6997700"/>
            <a:ext cx="2413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350000" y="3060700"/>
            <a:ext cx="33020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400" b="false" i="false" u="none" strike="noStrike" spc="-100">
                <a:solidFill>
                  <a:srgbClr val="000000"/>
                </a:solidFill>
                <a:ea typeface="Gmarket Sans Medium"/>
              </a:rPr>
              <a:t>자기소개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64100" y="3022600"/>
            <a:ext cx="342900" cy="3429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4902200" y="3111500"/>
            <a:ext cx="2413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794000"/>
            <a:ext cx="9194800" cy="469900"/>
          </a:xfrm>
          <a:prstGeom prst="rect">
            <a:avLst/>
          </a:prstGeom>
          <a:effectLst>
            <a:outerShdw dir="5400000" dist="21960" blurRad="0">
              <a:srgbClr val="9E9E9E">
                <a:alpha val="10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18600" y="2095500"/>
            <a:ext cx="762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19300" y="4711700"/>
            <a:ext cx="61976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100" b="false" i="false" u="none" strike="noStrike">
                <a:solidFill>
                  <a:srgbClr val="787878"/>
                </a:solidFill>
                <a:latin typeface="Gmarket Sans Medium"/>
              </a:rPr>
              <a:t>News</a:t>
            </a:r>
            <a:r>
              <a:rPr lang="en-US" sz="6100" b="false" i="false" u="none" strike="noStrike" spc="-200">
                <a:solidFill>
                  <a:srgbClr val="000000"/>
                </a:solidFill>
                <a:latin typeface="Gmarket Sans Medium"/>
              </a:rPr>
              <a:t> Review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98044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60400" y="98552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12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6223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6858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6858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0"/>
            <a:ext cx="63500" cy="800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648200" y="12192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5000" y="15621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87878"/>
                </a:solidFill>
                <a:latin typeface="Gmarket Sans Medium"/>
              </a:rPr>
              <a:t>News </a:t>
            </a: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Review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794000"/>
            <a:ext cx="9194800" cy="469900"/>
          </a:xfrm>
          <a:prstGeom prst="rect">
            <a:avLst/>
          </a:prstGeom>
          <a:effectLst>
            <a:outerShdw dir="5400000" dist="21960" blurRad="0">
              <a:srgbClr val="9E9E9E">
                <a:alpha val="10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18600" y="2095500"/>
            <a:ext cx="762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19300" y="4711700"/>
            <a:ext cx="61976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100" b="false" i="false" u="none" strike="noStrike">
                <a:solidFill>
                  <a:srgbClr val="000000"/>
                </a:solidFill>
                <a:ea typeface="Gmarket Sans Medium"/>
              </a:rPr>
              <a:t>마무리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2743200"/>
            <a:ext cx="9626600" cy="506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74930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7700" y="75438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09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5527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26035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93040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26035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1930400"/>
            <a:ext cx="63500" cy="800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905000" y="34925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Gmarket Sans Medium"/>
              </a:rPr>
              <a:t>마무리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48200" y="31496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794000"/>
            <a:ext cx="9194800" cy="469900"/>
          </a:xfrm>
          <a:prstGeom prst="rect">
            <a:avLst/>
          </a:prstGeom>
          <a:effectLst>
            <a:outerShdw dir="5400000" dist="21960" blurRad="0">
              <a:srgbClr val="9E9E9E">
                <a:alpha val="10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18600" y="2095500"/>
            <a:ext cx="762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19300" y="4711700"/>
            <a:ext cx="61976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100" b="false" i="false" u="none" strike="noStrike" spc="-200">
                <a:solidFill>
                  <a:srgbClr val="000000"/>
                </a:solidFill>
                <a:ea typeface="Gmarket Sans Medium"/>
              </a:rPr>
              <a:t>자기소개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2743200"/>
            <a:ext cx="9626600" cy="506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74930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7700" y="7531100"/>
            <a:ext cx="431800" cy="12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136900" y="5080000"/>
            <a:ext cx="4521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97500" y="2832100"/>
            <a:ext cx="4546600" cy="4521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9400" y="25527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" y="26035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1930400"/>
            <a:ext cx="635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36100" y="2603500"/>
            <a:ext cx="165100" cy="16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86900" y="1930400"/>
            <a:ext cx="63500" cy="800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87400" y="5219700"/>
            <a:ext cx="41656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6079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Gmarket Sans Light"/>
              </a:rPr>
              <a:t>나이</a:t>
            </a:r>
            <a:r>
              <a:rPr lang="en-US" sz="1400" b="false" i="false" u="none" strike="noStrike">
                <a:solidFill>
                  <a:srgbClr val="000000"/>
                </a:solidFill>
                <a:latin typeface="Gmarket Sans Light"/>
              </a:rPr>
              <a:t>: 26</a:t>
            </a:r>
          </a:p>
          <a:p>
            <a:pPr algn="just" lvl="0">
              <a:lnSpc>
                <a:spcPct val="146079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Gmarket Sans Light"/>
              </a:rPr>
              <a:t>직업</a:t>
            </a:r>
            <a:r>
              <a:rPr lang="en-US" sz="1400" b="false" i="false" u="none" strike="noStrike">
                <a:solidFill>
                  <a:srgbClr val="000000"/>
                </a:solidFill>
                <a:latin typeface="Gmarket Sans Light"/>
              </a:rPr>
              <a:t>: </a:t>
            </a:r>
            <a:r>
              <a:rPr lang="ko-KR" sz="1400" b="false" i="false" u="none" strike="noStrike">
                <a:solidFill>
                  <a:srgbClr val="000000"/>
                </a:solidFill>
                <a:ea typeface="Gmarket Sans Light"/>
              </a:rPr>
              <a:t>대학생</a:t>
            </a:r>
          </a:p>
          <a:p>
            <a:pPr algn="just" lvl="0">
              <a:lnSpc>
                <a:spcPct val="146079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Gmarket Sans Light"/>
              </a:rPr>
              <a:t>소속</a:t>
            </a:r>
            <a:r>
              <a:rPr lang="en-US" sz="1400" b="false" i="false" u="none" strike="noStrike">
                <a:solidFill>
                  <a:srgbClr val="000000"/>
                </a:solidFill>
                <a:latin typeface="Gmarket Sans Light"/>
              </a:rPr>
              <a:t>: </a:t>
            </a:r>
            <a:r>
              <a:rPr lang="ko-KR" sz="1400" b="false" i="false" u="none" strike="noStrike">
                <a:solidFill>
                  <a:srgbClr val="000000"/>
                </a:solidFill>
                <a:ea typeface="Gmarket Sans Light"/>
              </a:rPr>
              <a:t>국립한밭대학교</a:t>
            </a:r>
            <a:r>
              <a:rPr lang="en-US" sz="1400" b="false" i="false" u="none" strike="noStrike">
                <a:solidFill>
                  <a:srgbClr val="000000"/>
                </a:solidFill>
                <a:latin typeface="Gmarket Sans Light"/>
              </a:rPr>
              <a:t>, EcoAI</a:t>
            </a:r>
          </a:p>
          <a:p>
            <a:pPr algn="just" lvl="0">
              <a:lnSpc>
                <a:spcPct val="146079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Gmarket Sans Light"/>
              </a:rPr>
              <a:t>학과</a:t>
            </a:r>
            <a:r>
              <a:rPr lang="en-US" sz="1400" b="false" i="false" u="none" strike="noStrike">
                <a:solidFill>
                  <a:srgbClr val="000000"/>
                </a:solidFill>
                <a:latin typeface="Gmarket Sans Light"/>
              </a:rPr>
              <a:t>: </a:t>
            </a:r>
            <a:r>
              <a:rPr lang="ko-KR" sz="1400" b="false" i="false" u="none" strike="noStrike">
                <a:solidFill>
                  <a:srgbClr val="000000"/>
                </a:solidFill>
                <a:ea typeface="Gmarket Sans Light"/>
              </a:rPr>
              <a:t>컴퓨터공학과</a:t>
            </a:r>
          </a:p>
          <a:p>
            <a:pPr algn="just" lvl="0">
              <a:lnSpc>
                <a:spcPct val="146079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Gmarket Sans Light"/>
              </a:rPr>
              <a:t>좌우명</a:t>
            </a:r>
            <a:r>
              <a:rPr lang="en-US" sz="1400" b="false" i="false" u="none" strike="noStrike">
                <a:solidFill>
                  <a:srgbClr val="000000"/>
                </a:solidFill>
                <a:latin typeface="Gmarket Sans Light"/>
              </a:rPr>
              <a:t>: </a:t>
            </a:r>
            <a:r>
              <a:rPr lang="ko-KR" sz="1400" b="false" i="false" u="none" strike="noStrike">
                <a:solidFill>
                  <a:srgbClr val="000000"/>
                </a:solidFill>
                <a:ea typeface="Gmarket Sans Light"/>
              </a:rPr>
              <a:t>길고</a:t>
            </a:r>
            <a:r>
              <a:rPr lang="en-US" sz="14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Gmarket Sans Light"/>
              </a:rPr>
              <a:t>굵게</a:t>
            </a:r>
            <a:r>
              <a:rPr lang="en-US" sz="14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Gmarket Sans Light"/>
              </a:rPr>
              <a:t>살자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2800" y="4775200"/>
            <a:ext cx="31369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400" b="false" i="false" u="none" strike="noStrike" spc="-100">
                <a:solidFill>
                  <a:srgbClr val="595959"/>
                </a:solidFill>
                <a:ea typeface="Gmarket Sans Medium"/>
              </a:rPr>
              <a:t>안녕하세요</a:t>
            </a:r>
            <a:r>
              <a:rPr lang="en-US" sz="14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-100">
                <a:solidFill>
                  <a:srgbClr val="000000"/>
                </a:solidFill>
                <a:ea typeface="Gmarket Sans Medium"/>
              </a:rPr>
              <a:t>권우현</a:t>
            </a:r>
            <a:r>
              <a:rPr lang="ko-KR" sz="1400" b="false" i="false" u="none" strike="noStrike" spc="-100">
                <a:solidFill>
                  <a:srgbClr val="595959"/>
                </a:solidFill>
                <a:ea typeface="Gmarket Sans Medium"/>
              </a:rPr>
              <a:t>입니다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2800" y="3695700"/>
            <a:ext cx="11430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800" y="4025900"/>
            <a:ext cx="43815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 spc="-100">
                <a:solidFill>
                  <a:srgbClr val="787878"/>
                </a:solidFill>
                <a:ea typeface="Gmarket Sans Medium"/>
              </a:rPr>
              <a:t>자기</a:t>
            </a:r>
            <a:r>
              <a:rPr lang="ko-KR" sz="3300" b="false" i="false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794000"/>
            <a:ext cx="9194800" cy="469900"/>
          </a:xfrm>
          <a:prstGeom prst="rect">
            <a:avLst/>
          </a:prstGeom>
          <a:effectLst>
            <a:outerShdw dir="5400000" dist="21960" blurRad="0">
              <a:srgbClr val="9E9E9E">
                <a:alpha val="10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18600" y="2095500"/>
            <a:ext cx="762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19300" y="4711700"/>
            <a:ext cx="61976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100" b="false" i="false" u="none" strike="noStrike" spc="-200">
                <a:solidFill>
                  <a:srgbClr val="787878"/>
                </a:solidFill>
                <a:ea typeface="Gmarket Sans Medium"/>
              </a:rPr>
              <a:t>주요</a:t>
            </a:r>
            <a:r>
              <a:rPr lang="en-US" sz="61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100" b="false" i="false" u="none" strike="noStrike" spc="-200">
                <a:solidFill>
                  <a:srgbClr val="000000"/>
                </a:solidFill>
                <a:ea typeface="Gmarket Sans Medium"/>
              </a:rPr>
              <a:t>성과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2743200"/>
            <a:ext cx="9626600" cy="506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74930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7700" y="7531100"/>
            <a:ext cx="431800" cy="12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5527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26035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93040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26035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1930400"/>
            <a:ext cx="635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" y="4356100"/>
            <a:ext cx="2806700" cy="283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1200" y="4368800"/>
            <a:ext cx="2806700" cy="185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68500" y="4229100"/>
            <a:ext cx="292100" cy="292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993900" y="4305300"/>
            <a:ext cx="2540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4100" y="6375400"/>
            <a:ext cx="21209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IROC </a:t>
            </a: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진행요원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800" y="6642100"/>
            <a:ext cx="2603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IROC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주최한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세계로봇올림피아드에서</a:t>
            </a:r>
          </a:p>
          <a:p>
            <a:pPr algn="ctr" lvl="0">
              <a:lnSpc>
                <a:spcPct val="124499"/>
              </a:lnSpc>
            </a:pP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진행요원을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맡았다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33800" y="4356100"/>
            <a:ext cx="2806700" cy="283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733800" y="4368800"/>
            <a:ext cx="2806700" cy="1854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91100" y="4229100"/>
            <a:ext cx="292100" cy="292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5016500" y="4305300"/>
            <a:ext cx="2540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76700" y="6375400"/>
            <a:ext cx="21209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한국통신학회</a:t>
            </a: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동계</a:t>
            </a: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48100" y="6553200"/>
            <a:ext cx="2603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논문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: Isolation Forest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와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AutoEncoder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하이브리드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이상치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탐지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기법을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활용한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산업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전력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최적화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69100" y="4356100"/>
            <a:ext cx="2806700" cy="283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69100" y="4368800"/>
            <a:ext cx="2806700" cy="1854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26400" y="4229100"/>
            <a:ext cx="292100" cy="292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051800" y="4305300"/>
            <a:ext cx="2540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12000" y="6375400"/>
            <a:ext cx="21209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대한전자공학회</a:t>
            </a: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하계</a:t>
            </a: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70700" y="6553200"/>
            <a:ext cx="2603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논문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고속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푸리에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변환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(FFT)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주기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추출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윈도우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구성을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활용한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GELU CNN-GRU AE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모델의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산업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전력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시계열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이상치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Light"/>
              </a:rPr>
              <a:t>탐지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05000" y="34925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787878"/>
                </a:solidFill>
                <a:ea typeface="Gmarket Sans Medium"/>
              </a:rPr>
              <a:t>주요</a:t>
            </a: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Gmarket Sans Medium"/>
              </a:rPr>
              <a:t>성과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48200" y="31496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2743200"/>
            <a:ext cx="9626600" cy="506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74930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7700" y="75438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5527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26035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93040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26035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1930400"/>
            <a:ext cx="63500" cy="800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905000" y="34925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787878"/>
                </a:solidFill>
                <a:ea typeface="Gmarket Sans Medium"/>
              </a:rPr>
              <a:t>주요</a:t>
            </a: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Gmarket Sans Medium"/>
              </a:rPr>
              <a:t>성과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48200" y="31496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74900" y="4940300"/>
            <a:ext cx="12065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3.0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2743200"/>
            <a:ext cx="9626600" cy="506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74930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7700" y="75438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5527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26035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93040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26035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1930400"/>
            <a:ext cx="635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0" y="5054600"/>
            <a:ext cx="1803400" cy="330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05000" y="34925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787878"/>
                </a:solidFill>
                <a:ea typeface="Gmarket Sans Medium"/>
              </a:rPr>
              <a:t>주요</a:t>
            </a: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Gmarket Sans Medium"/>
              </a:rPr>
              <a:t>성과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48200" y="31496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74900" y="4940300"/>
            <a:ext cx="12065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3.0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65900" y="4508500"/>
            <a:ext cx="2717800" cy="1689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200900" y="4927600"/>
            <a:ext cx="17145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Gmarket Sans Medium"/>
              </a:rPr>
              <a:t>3.85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0" y="4102100"/>
            <a:ext cx="11557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2743200"/>
            <a:ext cx="9626600" cy="506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7493000"/>
            <a:ext cx="5207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7700" y="7543800"/>
            <a:ext cx="4318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700" b="false" i="false" u="none" strike="noStrike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552700"/>
            <a:ext cx="9728200" cy="292100"/>
          </a:xfrm>
          <a:prstGeom prst="rect">
            <a:avLst/>
          </a:prstGeom>
          <a:effectLst>
            <a:outerShdw dir="5400000" dist="13601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26035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930400"/>
            <a:ext cx="635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26035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1930400"/>
            <a:ext cx="635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71800" y="4051300"/>
            <a:ext cx="4343400" cy="325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42100" y="4203700"/>
            <a:ext cx="584200" cy="495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05000" y="3492500"/>
            <a:ext cx="64770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787878"/>
                </a:solidFill>
                <a:ea typeface="Gmarket Sans Medium"/>
              </a:rPr>
              <a:t>주요</a:t>
            </a: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Gmarket Sans Medium"/>
              </a:rPr>
              <a:t>성과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48200" y="3149600"/>
            <a:ext cx="10033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